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</p:sldMasterIdLst>
  <p:notesMasterIdLst>
    <p:notesMasterId r:id="rId14"/>
  </p:notesMasterIdLst>
  <p:sldIdLst>
    <p:sldId id="258" r:id="rId3"/>
    <p:sldId id="291" r:id="rId4"/>
    <p:sldId id="289" r:id="rId5"/>
    <p:sldId id="263" r:id="rId6"/>
    <p:sldId id="256" r:id="rId7"/>
    <p:sldId id="284" r:id="rId8"/>
    <p:sldId id="285" r:id="rId9"/>
    <p:sldId id="286" r:id="rId10"/>
    <p:sldId id="287" r:id="rId11"/>
    <p:sldId id="276" r:id="rId12"/>
    <p:sldId id="27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3A093-7745-4177-A3B4-982B2EFDB72E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79A49-2740-4A87-9855-F3FA86D50E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93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7164288" cy="1101248"/>
          </a:xfrm>
        </p:spPr>
        <p:txBody>
          <a:bodyPr>
            <a:normAutofit/>
          </a:bodyPr>
          <a:lstStyle/>
          <a:p>
            <a:endParaRPr lang="ru-RU" sz="3600" b="1" i="1" dirty="0">
              <a:latin typeface="SL_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788700" cy="1556744"/>
          </a:xfrm>
        </p:spPr>
        <p:txBody>
          <a:bodyPr/>
          <a:lstStyle/>
          <a:p>
            <a:r>
              <a:rPr lang="ru-RU" dirty="0" smtClean="0"/>
              <a:t>7нче </a:t>
            </a:r>
            <a:r>
              <a:rPr lang="ru-RU" dirty="0" err="1" smtClean="0"/>
              <a:t>сыйныфта</a:t>
            </a:r>
            <a:r>
              <a:rPr lang="ru-RU" dirty="0" smtClean="0"/>
              <a:t> </a:t>
            </a:r>
            <a:r>
              <a:rPr lang="ru-RU" dirty="0" err="1" smtClean="0"/>
              <a:t>туган</a:t>
            </a:r>
            <a:r>
              <a:rPr lang="ru-RU" dirty="0" smtClean="0"/>
              <a:t> тел </a:t>
            </a:r>
            <a:r>
              <a:rPr lang="ru-RU" dirty="0" err="1" smtClean="0"/>
              <a:t>дәресе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1268760"/>
            <a:ext cx="7344816" cy="4209648"/>
          </a:xfrm>
        </p:spPr>
        <p:txBody>
          <a:bodyPr>
            <a:noAutofit/>
          </a:bodyPr>
          <a:lstStyle/>
          <a:p>
            <a:r>
              <a:rPr lang="tt-RU" sz="2800" b="1" dirty="0" smtClean="0">
                <a:latin typeface="SL_Times New Roman" pitchFamily="18" charset="0"/>
              </a:rPr>
              <a:t>Өй эше: </a:t>
            </a:r>
          </a:p>
          <a:p>
            <a:r>
              <a:rPr lang="tt-RU" sz="2800" dirty="0" smtClean="0">
                <a:latin typeface="SL_Times New Roman" pitchFamily="18" charset="0"/>
              </a:rPr>
              <a:t>1. Кагыйдәне (модель) истә калдырырга.</a:t>
            </a:r>
          </a:p>
          <a:p>
            <a:r>
              <a:rPr lang="tt-RU" sz="2800" dirty="0" smtClean="0">
                <a:latin typeface="SL_Times New Roman" pitchFamily="18" charset="0"/>
              </a:rPr>
              <a:t>2. 169нчы күнегү (88 бит, дәфтәрләргә аергыч белән аерылмышны язып алырга)</a:t>
            </a:r>
          </a:p>
          <a:p>
            <a:r>
              <a:rPr lang="tt-RU" sz="2800" dirty="0" smtClean="0">
                <a:latin typeface="SL_Times New Roman" pitchFamily="18" charset="0"/>
              </a:rPr>
              <a:t>3. “</a:t>
            </a:r>
            <a:r>
              <a:rPr lang="ru-RU" sz="2800" dirty="0" err="1" smtClean="0">
                <a:latin typeface="SL_Times New Roman" pitchFamily="18" charset="0"/>
              </a:rPr>
              <a:t>Муса</a:t>
            </a:r>
            <a:r>
              <a:rPr lang="ru-RU" sz="2800" dirty="0" smtClean="0">
                <a:latin typeface="SL_Times New Roman" pitchFamily="18" charset="0"/>
              </a:rPr>
              <a:t> </a:t>
            </a:r>
            <a:r>
              <a:rPr lang="ru-RU" sz="2800" dirty="0" err="1" smtClean="0">
                <a:latin typeface="SL_Times New Roman" pitchFamily="18" charset="0"/>
              </a:rPr>
              <a:t>Җәлил </a:t>
            </a:r>
            <a:r>
              <a:rPr lang="ru-RU" sz="2800" dirty="0" smtClean="0">
                <a:latin typeface="SL_Times New Roman" pitchFamily="18" charset="0"/>
              </a:rPr>
              <a:t>— </a:t>
            </a:r>
            <a:r>
              <a:rPr lang="ru-RU" sz="2800" dirty="0" err="1" smtClean="0">
                <a:latin typeface="SL_Times New Roman" pitchFamily="18" charset="0"/>
              </a:rPr>
              <a:t>егерменче</a:t>
            </a:r>
            <a:r>
              <a:rPr lang="ru-RU" sz="2800" dirty="0" smtClean="0">
                <a:latin typeface="SL_Times New Roman" pitchFamily="18" charset="0"/>
              </a:rPr>
              <a:t> </a:t>
            </a:r>
            <a:r>
              <a:rPr lang="ru-RU" sz="2800" dirty="0" err="1" smtClean="0">
                <a:latin typeface="SL_Times New Roman" pitchFamily="18" charset="0"/>
              </a:rPr>
              <a:t>гасырның иң күренекле, дөнья күләмендә танылган</a:t>
            </a:r>
            <a:r>
              <a:rPr lang="ru-RU" sz="2800" dirty="0" smtClean="0">
                <a:latin typeface="SL_Times New Roman" pitchFamily="18" charset="0"/>
              </a:rPr>
              <a:t> </a:t>
            </a:r>
            <a:r>
              <a:rPr lang="ru-RU" sz="2800" dirty="0" err="1" smtClean="0">
                <a:latin typeface="SL_Times New Roman" pitchFamily="18" charset="0"/>
              </a:rPr>
              <a:t>зур</a:t>
            </a:r>
            <a:r>
              <a:rPr lang="ru-RU" sz="2800" dirty="0" smtClean="0">
                <a:latin typeface="SL_Times New Roman" pitchFamily="18" charset="0"/>
              </a:rPr>
              <a:t> </a:t>
            </a:r>
            <a:r>
              <a:rPr lang="ru-RU" sz="2800" dirty="0" err="1" smtClean="0">
                <a:latin typeface="SL_Times New Roman" pitchFamily="18" charset="0"/>
              </a:rPr>
              <a:t>әдибе</a:t>
            </a:r>
            <a:r>
              <a:rPr lang="tt-RU" sz="2800" dirty="0" smtClean="0">
                <a:latin typeface="SL_Times New Roman" pitchFamily="18" charset="0"/>
              </a:rPr>
              <a:t>” җөмләсен сез ничек аңлыйсыз? Шул турыда 11-13 җөмләдән торган инша  язарга.</a:t>
            </a:r>
            <a:endParaRPr lang="ru-RU" sz="2800" dirty="0" smtClean="0">
              <a:latin typeface="SL_Times New Roman" pitchFamily="18" charset="0"/>
            </a:endParaRPr>
          </a:p>
          <a:p>
            <a:endParaRPr lang="ru-RU" sz="2800" dirty="0">
              <a:latin typeface="SL_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620688"/>
            <a:ext cx="6944559" cy="1143000"/>
          </a:xfrm>
        </p:spPr>
        <p:txBody>
          <a:bodyPr/>
          <a:lstStyle/>
          <a:p>
            <a:r>
              <a:rPr lang="tt-RU" dirty="0" smtClean="0"/>
              <a:t>Без нинди укучылар?</a:t>
            </a:r>
            <a:endParaRPr lang="ru-RU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4114800"/>
            <a:ext cx="4267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3"/>
          <p:cNvSpPr>
            <a:spLocks noGrp="1"/>
          </p:cNvSpPr>
          <p:nvPr>
            <p:ph sz="quarter" idx="13"/>
          </p:nvPr>
        </p:nvSpPr>
        <p:spPr>
          <a:xfrm>
            <a:off x="1115616" y="1988840"/>
            <a:ext cx="6400800" cy="2376264"/>
          </a:xfrm>
        </p:spPr>
        <p:txBody>
          <a:bodyPr>
            <a:noAutofit/>
          </a:bodyPr>
          <a:lstStyle/>
          <a:p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Без-белемле укучылар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Үзебезнең укучылар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Җиңүче укучылар</a:t>
            </a:r>
          </a:p>
          <a:p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Шәп укучылар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Тәтеш укучылары 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нче </a:t>
            </a:r>
            <a:r>
              <a:rPr lang="tt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сыйныф укучылары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5104656" cy="7920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t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Телеграмма</a:t>
            </a:r>
            <a:endParaRPr lang="ru-RU" sz="54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95536" y="1346862"/>
            <a:ext cx="813690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1.   Нихәл.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L_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 Җөмләнең баш   кисәкләрен өйрәндегезме?  Аңа нәрсәләр керә?</a:t>
            </a:r>
          </a:p>
          <a:p>
            <a:r>
              <a:rPr lang="tt-RU" sz="2400" dirty="0" smtClean="0"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tt-RU" sz="2400" dirty="0" smtClean="0">
                <a:latin typeface="SL_Times New Roman" pitchFamily="18" charset="0"/>
              </a:rPr>
              <a:t>Иянең моделен оныттым. Зинһар,  ярдәм ит.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 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L_Times New Roman" pitchFamily="18" charset="0"/>
                <a:ea typeface="Calibri" pitchFamily="34" charset="0"/>
                <a:cs typeface="Times New Roman" pitchFamily="18" charset="0"/>
              </a:rPr>
              <a:t>3. Тезмә</a:t>
            </a:r>
            <a:r>
              <a:rPr lang="tt-RU" sz="2400" dirty="0" smtClean="0">
                <a:latin typeface="SL_Times New Roman" pitchFamily="18" charset="0"/>
              </a:rPr>
              <a:t> иягә хас үзлекләрне мин бик тиз истә калдырдым.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 Ә синең исеңдәме?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4. Гади хәбәр тезмә сүз белән белдерелә. Син килешәсеңме?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5. Ә син тезмә хәбәрнең  ничек ясалуын беләсеңме?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     Җавабың белән уртаклашып кит әле.</a:t>
            </a:r>
            <a:endParaRPr lang="ru-RU" sz="2400" dirty="0" smtClean="0">
              <a:latin typeface="SL_Times New Roman" pitchFamily="18" charset="0"/>
            </a:endParaRPr>
          </a:p>
          <a:p>
            <a:r>
              <a:rPr lang="tt-RU" sz="2400" dirty="0" smtClean="0">
                <a:latin typeface="SL_Times New Roman" pitchFamily="18" charset="0"/>
              </a:rPr>
              <a:t>6. Сәлам, дустым!</a:t>
            </a:r>
          </a:p>
          <a:p>
            <a:r>
              <a:rPr lang="tt-RU" sz="2400" dirty="0" smtClean="0">
                <a:latin typeface="SL_Times New Roman" pitchFamily="18" charset="0"/>
              </a:rPr>
              <a:t>Син бу схеманы, һичшиксез, беләсең.  </a:t>
            </a:r>
            <a:endParaRPr lang="ru-RU" sz="2400" dirty="0" smtClean="0">
              <a:latin typeface="SL_Times New Roman" pitchFamily="18" charset="0"/>
            </a:endParaRPr>
          </a:p>
          <a:p>
            <a:endParaRPr lang="ru-RU" sz="2400" dirty="0" smtClean="0">
              <a:latin typeface="SL_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40949" t="59907" r="40705" b="25435"/>
          <a:stretch>
            <a:fillRect/>
          </a:stretch>
        </p:blipFill>
        <p:spPr bwMode="auto">
          <a:xfrm>
            <a:off x="6300192" y="5085184"/>
            <a:ext cx="1944216" cy="108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2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2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2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2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2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/>
          <p:cNvCxnSpPr/>
          <p:nvPr/>
        </p:nvCxnSpPr>
        <p:spPr>
          <a:xfrm>
            <a:off x="0" y="5589240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0" y="5085184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1547664" y="5085184"/>
            <a:ext cx="6696744" cy="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1547664" y="332656"/>
            <a:ext cx="0" cy="468052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емиугольник 16"/>
          <p:cNvSpPr/>
          <p:nvPr/>
        </p:nvSpPr>
        <p:spPr>
          <a:xfrm>
            <a:off x="1403648" y="4725144"/>
            <a:ext cx="360040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 30"/>
          <p:cNvSpPr/>
          <p:nvPr/>
        </p:nvSpPr>
        <p:spPr>
          <a:xfrm>
            <a:off x="2411760" y="4869160"/>
            <a:ext cx="360040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1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3563888" y="4869160"/>
            <a:ext cx="360040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2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4788024" y="4869160"/>
            <a:ext cx="360040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3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6012160" y="4869160"/>
            <a:ext cx="360040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4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7092280" y="4869160"/>
            <a:ext cx="360040" cy="3600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5</a:t>
            </a:r>
            <a:endParaRPr lang="ru-RU" sz="2800" b="1" dirty="0">
              <a:solidFill>
                <a:srgbClr val="00B05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548680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0" y="1052736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2564904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0" y="2060848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0" y="1556792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0" y="3068960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0" y="4077072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0" y="3573016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0" y="0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0" y="4581128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0" y="6525344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0" y="6093296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емиугольник 17"/>
          <p:cNvSpPr/>
          <p:nvPr/>
        </p:nvSpPr>
        <p:spPr>
          <a:xfrm>
            <a:off x="1403648" y="3933056"/>
            <a:ext cx="360040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Семиугольник 15"/>
          <p:cNvSpPr/>
          <p:nvPr/>
        </p:nvSpPr>
        <p:spPr>
          <a:xfrm>
            <a:off x="1403648" y="2924944"/>
            <a:ext cx="360040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9" name="Семиугольник 18"/>
          <p:cNvSpPr/>
          <p:nvPr/>
        </p:nvSpPr>
        <p:spPr>
          <a:xfrm>
            <a:off x="1403648" y="1916832"/>
            <a:ext cx="360040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1" name="Семиугольник 20"/>
          <p:cNvSpPr/>
          <p:nvPr/>
        </p:nvSpPr>
        <p:spPr>
          <a:xfrm>
            <a:off x="1403648" y="908720"/>
            <a:ext cx="360040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5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79712" y="0"/>
            <a:ext cx="7164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t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“Уңыш йолдызлыгы”нда бәялибез...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707904" y="980728"/>
            <a:ext cx="5436096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tabLst>
                <a:tab pos="1983105" algn="l"/>
              </a:tabLst>
            </a:pPr>
            <a:r>
              <a:rPr lang="tt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Барлык сорауга  да җавапны белдем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923928" y="2060848"/>
            <a:ext cx="5103320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tabLst>
                <a:tab pos="1983105" algn="l"/>
              </a:tabLst>
            </a:pPr>
            <a:r>
              <a:rPr lang="tt-RU" sz="240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Бер-ике сорауның җавабын белмәдем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580112" y="2996952"/>
            <a:ext cx="1965603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tabLst>
                <a:tab pos="1983105" algn="l"/>
              </a:tabLst>
            </a:pPr>
            <a:r>
              <a:rPr lang="tt-RU" sz="2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Кыенсындым</a:t>
            </a:r>
            <a:endParaRPr lang="ru-RU" sz="2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9512" y="2564904"/>
            <a:ext cx="223224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627784" y="2492896"/>
            <a:ext cx="216024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sp>
        <p:nvSpPr>
          <p:cNvPr id="13" name="Овал 12"/>
          <p:cNvSpPr/>
          <p:nvPr/>
        </p:nvSpPr>
        <p:spPr>
          <a:xfrm>
            <a:off x="2339752" y="188640"/>
            <a:ext cx="403244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dirty="0" smtClean="0"/>
              <a:t>Җөмлә кисәкләре</a:t>
            </a:r>
            <a:endParaRPr lang="ru-RU" sz="2800" dirty="0"/>
          </a:p>
        </p:txBody>
      </p:sp>
      <p:sp>
        <p:nvSpPr>
          <p:cNvPr id="14" name="Овал 13"/>
          <p:cNvSpPr/>
          <p:nvPr/>
        </p:nvSpPr>
        <p:spPr>
          <a:xfrm>
            <a:off x="467544" y="1268760"/>
            <a:ext cx="31683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15" name="Овал 14"/>
          <p:cNvSpPr/>
          <p:nvPr/>
        </p:nvSpPr>
        <p:spPr>
          <a:xfrm>
            <a:off x="5220072" y="1340768"/>
            <a:ext cx="31683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436096" y="3861048"/>
            <a:ext cx="2160240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699792" y="2060848"/>
            <a:ext cx="50405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259632" y="213285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020272" y="2060848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444208" y="2204864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812360" y="2132856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55576" y="3212976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059832" y="2780928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835696" y="3140968"/>
            <a:ext cx="0" cy="18722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27584" y="4077072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0" y="4077072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400506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" y="415746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1" name="TextBox 40"/>
          <p:cNvSpPr txBox="1"/>
          <p:nvPr/>
        </p:nvSpPr>
        <p:spPr>
          <a:xfrm>
            <a:off x="304800" y="430986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0" y="3933056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1403648" y="3933056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323528" y="4005064"/>
            <a:ext cx="125963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2195736" y="4221088"/>
            <a:ext cx="201622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971600" y="5085184"/>
            <a:ext cx="136815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3275856" y="3501008"/>
            <a:ext cx="187220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54" name="TextBox 53"/>
          <p:cNvSpPr txBox="1"/>
          <p:nvPr/>
        </p:nvSpPr>
        <p:spPr>
          <a:xfrm>
            <a:off x="3059832" y="4797152"/>
            <a:ext cx="2520280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563888" y="299695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4283968" y="3068960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5940152" y="908720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2483768" y="908720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03848" y="5657671"/>
            <a:ext cx="5940152" cy="120032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Ярдәмче сүзләр</a:t>
            </a: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баш кисәкләр, хәбәр, гади ия, тезмә ия, иярчен кисәкләр, гади хәбәр, тезмә хәбәр, кушма хәбәр, ия,  аергыч.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8244408" y="1916832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Прямая со стрелкой 57"/>
          <p:cNvCxnSpPr/>
          <p:nvPr/>
        </p:nvCxnSpPr>
        <p:spPr>
          <a:xfrm>
            <a:off x="4283968" y="3068960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444208" y="2204864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2564904"/>
            <a:ext cx="2232248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tt-RU" sz="2800" dirty="0" smtClean="0"/>
              <a:t>ия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627784" y="2492896"/>
            <a:ext cx="2304256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t-RU" sz="2800" dirty="0" smtClean="0"/>
              <a:t> хәбәр</a:t>
            </a:r>
            <a:endParaRPr lang="ru-RU" sz="2800" dirty="0"/>
          </a:p>
        </p:txBody>
      </p:sp>
      <p:sp>
        <p:nvSpPr>
          <p:cNvPr id="13" name="Овал 12"/>
          <p:cNvSpPr/>
          <p:nvPr/>
        </p:nvSpPr>
        <p:spPr>
          <a:xfrm>
            <a:off x="2339752" y="188640"/>
            <a:ext cx="403244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dirty="0" smtClean="0"/>
              <a:t>Җөмлә кисәкләре</a:t>
            </a:r>
            <a:endParaRPr lang="ru-RU" sz="2800" dirty="0"/>
          </a:p>
        </p:txBody>
      </p:sp>
      <p:sp>
        <p:nvSpPr>
          <p:cNvPr id="14" name="Овал 13"/>
          <p:cNvSpPr/>
          <p:nvPr/>
        </p:nvSpPr>
        <p:spPr>
          <a:xfrm>
            <a:off x="467544" y="1268760"/>
            <a:ext cx="31683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 smtClean="0"/>
              <a:t>Баш кисәкләр</a:t>
            </a:r>
            <a:endParaRPr lang="ru-RU" sz="2800" b="1" dirty="0"/>
          </a:p>
        </p:txBody>
      </p:sp>
      <p:sp>
        <p:nvSpPr>
          <p:cNvPr id="15" name="Овал 14"/>
          <p:cNvSpPr/>
          <p:nvPr/>
        </p:nvSpPr>
        <p:spPr>
          <a:xfrm>
            <a:off x="5220072" y="1340768"/>
            <a:ext cx="316835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800" b="1" dirty="0" smtClean="0"/>
              <a:t>Иярчен кисәкләр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012160" y="3933056"/>
            <a:ext cx="1944216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t-RU" sz="2800" dirty="0" smtClean="0"/>
              <a:t>аергыч</a:t>
            </a:r>
            <a:endParaRPr lang="ru-RU" sz="28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699792" y="2060848"/>
            <a:ext cx="50405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1331640" y="213285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020272" y="2060848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812360" y="2132856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11560" y="3068960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1619672" y="3284984"/>
            <a:ext cx="0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2915816" y="2780928"/>
            <a:ext cx="0" cy="2304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27584" y="4077072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0" y="4077072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400506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152400" y="4157464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>
            <a:off x="0" y="3933056"/>
            <a:ext cx="1763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6" name="TextBox 45"/>
          <p:cNvSpPr txBox="1"/>
          <p:nvPr/>
        </p:nvSpPr>
        <p:spPr>
          <a:xfrm>
            <a:off x="0" y="4005064"/>
            <a:ext cx="154766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Гади ия</a:t>
            </a:r>
            <a:endParaRPr lang="ru-RU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395536" y="4797152"/>
            <a:ext cx="2304256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Тезмә ия</a:t>
            </a:r>
            <a:endParaRPr lang="ru-RU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2699792" y="5229200"/>
            <a:ext cx="2376264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Кушма хәбәр</a:t>
            </a:r>
            <a:endParaRPr lang="ru-RU" sz="2400" dirty="0"/>
          </a:p>
        </p:txBody>
      </p:sp>
      <p:sp>
        <p:nvSpPr>
          <p:cNvPr id="53" name="TextBox 52"/>
          <p:cNvSpPr txBox="1"/>
          <p:nvPr/>
        </p:nvSpPr>
        <p:spPr>
          <a:xfrm>
            <a:off x="3275856" y="3501008"/>
            <a:ext cx="187220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Гади хәбәр</a:t>
            </a:r>
            <a:endParaRPr lang="ru-RU" sz="2400" dirty="0"/>
          </a:p>
        </p:txBody>
      </p:sp>
      <p:sp>
        <p:nvSpPr>
          <p:cNvPr id="54" name="TextBox 53"/>
          <p:cNvSpPr txBox="1"/>
          <p:nvPr/>
        </p:nvSpPr>
        <p:spPr>
          <a:xfrm>
            <a:off x="2987824" y="4365104"/>
            <a:ext cx="2664296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t-RU" sz="2400" dirty="0" smtClean="0"/>
              <a:t>Тезмә хәбәр</a:t>
            </a:r>
            <a:endParaRPr lang="ru-RU" sz="2400" dirty="0"/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3563888" y="314096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5940152" y="908720"/>
            <a:ext cx="43204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2483768" y="908720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047656" y="5445224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Төркемнәрдә бер-беребезне бәялибез...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8316416" y="2060848"/>
            <a:ext cx="0" cy="2448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260648"/>
            <a:ext cx="6400800" cy="1512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t-RU" sz="3600" b="1" i="1" dirty="0" smtClean="0">
                <a:latin typeface="Times New Roman" pitchFamily="18" charset="0"/>
                <a:cs typeface="Times New Roman" pitchFamily="18" charset="0"/>
              </a:rPr>
              <a:t>Унберенче феврал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>
              <a:buNone/>
            </a:pPr>
            <a:r>
              <a:rPr lang="ru-RU" sz="3600" b="1" i="1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Аергыч</a:t>
            </a:r>
            <a:r>
              <a:rPr lang="ru-RU" sz="3600" b="1" i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683568" y="1916832"/>
            <a:ext cx="806489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Безнең 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Миләүшә ич бу! 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Шакирның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җитдилеге кимемәде.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Ике 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бите дә  ут кебек яна иде.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Вак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яңгыр сибәли.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Әйткән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сүз-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аткан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ук.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Күп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еллар үтте.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Туфанның 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Чәчәкләр китерегез Тукайга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tt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t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шигырендә шагыйрьгә  тирән мәхәббәте чагыла.</a:t>
            </a:r>
            <a:endParaRPr kumimoji="0" lang="tt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1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5419328" cy="811560"/>
          </a:xfrm>
        </p:spPr>
        <p:txBody>
          <a:bodyPr/>
          <a:lstStyle/>
          <a:p>
            <a:pPr algn="ctr"/>
            <a:r>
              <a:rPr lang="tt-RU" b="1" dirty="0" smtClean="0">
                <a:solidFill>
                  <a:srgbClr val="00B050"/>
                </a:solidFill>
              </a:rPr>
              <a:t>АЕРГЫЧ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-Җөмләнең иярчен кисәге;</a:t>
            </a: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-исем сүз төркемен ачыклый;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-нинди? кайсы? кайдагы? кемнең? ничәнче?...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-сыйфат, исем, алмашлык, рәвеш,сан, фигыл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белән белдерелә;</a:t>
            </a: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-газета,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журнал,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әсәр һ.б.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исемнәр аергыч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килә;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-аергычны ияртеп килгән сүз аерылмыш дип атала.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56176" y="58772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Бәялибез...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solidFill>
                  <a:srgbClr val="002060"/>
                </a:solidFill>
              </a:rPr>
              <a:t>Текст белән эш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7"/>
          </a:xfrm>
        </p:spPr>
        <p:txBody>
          <a:bodyPr>
            <a:noAutofit/>
          </a:bodyPr>
          <a:lstStyle/>
          <a:p>
            <a:pPr lvl="0" fontAlgn="base">
              <a:buNone/>
            </a:pP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Җәлил әдәбиятыбыз</a:t>
            </a: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 үзенчәлекле урын алып тора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безнең өчен үрнәк  шагыйрь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buNone/>
            </a:pP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3. 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Җыр һәм Муса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Җәлил.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Дәртле, моңлы җыр, уйландыра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торган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җыр.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fontAlgn="base">
              <a:buNone/>
            </a:pP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Халык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җырларын, әкиятләрен  һәм бәетләрен ул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кечкенәдән аерым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аерым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дәфтәрләргә язып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барган</a:t>
            </a: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5. Бу дәфтәрләрдән  үзенә язма китаплар ясаган. 6. Беренче укытучысы Гыйльми әби  сөекле оныгы Мусага  дәресләр биреп барган. 7. Алар яшь Мусаны  язарга канатландырганнар.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tt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Шагыйрь балалар өчен кызыклы вакыйгалар уйлап тапкан, аларны аңлаешлы итеп язган. 9.  Муса Җәлил эмоциональ көчле, тәэсирле җырлар авторы.10. Җәлилне  бөтен кеше горурлык белән искә ала. 11. Көрәше һәм эшчәнлеге – күпләр өчен кыюлык һәм батырлык үрнәге. </a:t>
            </a: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>
                <a:solidFill>
                  <a:srgbClr val="002060"/>
                </a:solidFill>
              </a:rPr>
              <a:t>Тикшерәбез...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 үзенчәлекле урын;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үрнәк шагыйрь;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дәртле, моңлы җыр;   уйландыра торган җыр;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халык җырларын.., аерым-аерым дәфтәрләргә;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бу дәфтәрләрдән; язма китаплар;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беренче укытучысы; сөекле оныгы;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яшь Мусаны;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кызыклы вакыйгалар;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эмоциональ көчле, тәэсирле  җырлар авторы;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бөтен кеше;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tt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11. кыюлык, батырлык үрнәге.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64088" y="5445224"/>
          <a:ext cx="3312368" cy="1218686"/>
        </p:xfrm>
        <a:graphic>
          <a:graphicData uri="http://schemas.openxmlformats.org/drawingml/2006/table">
            <a:tbl>
              <a:tblPr/>
              <a:tblGrid>
                <a:gridCol w="1368151"/>
                <a:gridCol w="1944217"/>
              </a:tblGrid>
              <a:tr h="397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tt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Биш балл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 dirty="0">
                          <a:latin typeface="Times New Roman"/>
                          <a:ea typeface="Calibri"/>
                          <a:cs typeface="Times New Roman"/>
                        </a:rPr>
                        <a:t>Дөрес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tt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Дүрт балл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>
                          <a:latin typeface="Times New Roman"/>
                          <a:ea typeface="Calibri"/>
                          <a:cs typeface="Times New Roman"/>
                        </a:rPr>
                        <a:t>өлешчә дөрес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26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tt-RU" sz="2000" dirty="0" smtClean="0">
                          <a:latin typeface="Times New Roman"/>
                          <a:ea typeface="Calibri"/>
                          <a:cs typeface="Times New Roman"/>
                        </a:rPr>
                        <a:t>Өч балл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983105" algn="l"/>
                        </a:tabLst>
                      </a:pPr>
                      <a:r>
                        <a:rPr lang="tt-RU" sz="2000" dirty="0">
                          <a:latin typeface="Times New Roman"/>
                          <a:ea typeface="Calibri"/>
                          <a:cs typeface="Times New Roman"/>
                        </a:rPr>
                        <a:t>Дөрес түгел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1754</TotalTime>
  <Words>412</Words>
  <Application>Microsoft Office PowerPoint</Application>
  <PresentationFormat>Экран (4:3)</PresentationFormat>
  <Paragraphs>90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Franklin Gothic Book</vt:lpstr>
      <vt:lpstr>Franklin Gothic Medium</vt:lpstr>
      <vt:lpstr>Georgia</vt:lpstr>
      <vt:lpstr>SL_Times New Roman</vt:lpstr>
      <vt:lpstr>Times New Roman</vt:lpstr>
      <vt:lpstr>Trebuchet MS</vt:lpstr>
      <vt:lpstr>Wingdings 2</vt:lpstr>
      <vt:lpstr>Трек</vt:lpstr>
      <vt:lpstr>Воздушный поток</vt:lpstr>
      <vt:lpstr>7нче сыйныфта туган тел дәресе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АЕРГЫЧ</vt:lpstr>
      <vt:lpstr>Текст белән эш</vt:lpstr>
      <vt:lpstr>Тикшерәбез...</vt:lpstr>
      <vt:lpstr>Презентация PowerPoint</vt:lpstr>
      <vt:lpstr>Без нинди укучылар?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Гульгуна</dc:creator>
  <cp:lastModifiedBy>Альфия</cp:lastModifiedBy>
  <cp:revision>160</cp:revision>
  <dcterms:created xsi:type="dcterms:W3CDTF">2018-10-08T17:35:47Z</dcterms:created>
  <dcterms:modified xsi:type="dcterms:W3CDTF">2021-02-12T18:20:41Z</dcterms:modified>
</cp:coreProperties>
</file>